
<file path=[Content_Types].xml><?xml version="1.0" encoding="utf-8"?>
<Types xmlns="http://schemas.openxmlformats.org/package/2006/content-types">
  <Default Extension="emf" ContentType="image/x-emf"/>
  <Default Extension="xml" ContentType="application/xml"/>
  <Default Extension="xlsx" ContentType="application/vnd.openxmlformats-officedocument.spreadsheetml.sheet"/>
  <Default Extension="rels" ContentType="application/vnd.openxmlformats-package.relationships+xml"/>
  <Default Extension="jpeg" ContentType="image/jpeg"/>
  <Default Extension="png" ContentType="image/png"/>
  <Default Extension="bin" ContentType="application/vnd.openxmlformats-officedocument.oleObject"/>
  <Default Extension="wmf" ContentType="image/x-wmf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charts/style1.xml" ContentType="application/vnd.ms-office.chartstyl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docProps/app.xml" ContentType="application/vnd.openxmlformats-officedocument.extended-properties+xml"/>
  <Override PartName="/ppt/slides/slide17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fr-FR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45" d="100"/>
          <a:sy n="45" d="100"/>
        </p:scale>
        <p:origin x="53" y="48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 /><Relationship Id="rId24" Type="http://schemas.openxmlformats.org/officeDocument/2006/relationships/tableStyles" Target="tableStyles.xml" /><Relationship Id="rId25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microsoft.com/office/2011/relationships/chartStyle" Target="style1.xml" /><Relationship Id="rId2" Type="http://schemas.microsoft.com/office/2011/relationships/chartColorStyle" Target="colors1.xml" /><Relationship Id="rId3" Type="http://schemas.openxmlformats.org/officeDocument/2006/relationships/package" Target="../embeddings/Microsoft_Excel_Worksheet1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fr-FR"/>
  <c:roundedCorners val="0"/>
  <mc:AlternateContent>
    <mc:Choice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spc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4000">
                <a:solidFill>
                  <a:schemeClr val="accent6">
                    <a:lumMod val="75000"/>
                  </a:schemeClr>
                </a:solidFill>
              </a:rPr>
              <a:t>Population en 2021 </a:t>
            </a:r>
            <a:endParaRPr/>
          </a:p>
        </c:rich>
      </c:tx>
      <c:layout>
        <c:manualLayout>
          <c:xMode val="edge"/>
          <c:yMode val="edge"/>
          <c:x val="0.305703"/>
          <c:y val="0.000000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spc="0"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'comparaison FR,pyr,olo'!$B$12</c:f>
              <c:strCache>
                <c:ptCount val="1"/>
                <c:pt idx="0">
                  <c:v>France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'comparaison FR,pyr,olo'!$A$13:$A$18</c:f>
              <c:strCache>
                <c:ptCount val="6"/>
                <c:pt idx="0">
                  <c:v>0 à 14 ans</c:v>
                </c:pt>
                <c:pt idx="1">
                  <c:v>15 à 29 ans</c:v>
                </c:pt>
                <c:pt idx="2">
                  <c:v>30 à 44 ans</c:v>
                </c:pt>
                <c:pt idx="3">
                  <c:v>45 à 59 ans</c:v>
                </c:pt>
                <c:pt idx="4">
                  <c:v>60 à 74 ans</c:v>
                </c:pt>
                <c:pt idx="5">
                  <c:v>75 ans et +</c:v>
                </c:pt>
              </c:strCache>
            </c:strRef>
          </c:cat>
          <c:val>
            <c:numRef>
              <c:f>'comparaison FR,pyr,olo'!$B$13:$B$18</c:f>
              <c:numCache>
                <c:formatCode>General</c:formatCode>
                <c:ptCount val="6"/>
                <c:pt idx="0">
                  <c:v>19.2</c:v>
                </c:pt>
                <c:pt idx="1">
                  <c:v>20.1</c:v>
                </c:pt>
                <c:pt idx="2">
                  <c:v>21.1</c:v>
                </c:pt>
                <c:pt idx="3">
                  <c:v>19.2</c:v>
                </c:pt>
                <c:pt idx="4">
                  <c:v>13.4</c:v>
                </c:pt>
                <c:pt idx="5">
                  <c:v>7</c:v>
                </c:pt>
              </c:numCache>
            </c:numRef>
          </c:val>
        </c:ser>
        <c:ser>
          <c:idx val="1"/>
          <c:order val="1"/>
          <c:tx>
            <c:strRef>
              <c:f>'comparaison FR,pyr,olo'!$C$12</c:f>
              <c:strCache>
                <c:ptCount val="1"/>
                <c:pt idx="0">
                  <c:v xml:space="preserve"> CPTS</c:v>
                </c:pt>
              </c:strCache>
            </c:strRef>
          </c:tx>
          <c:spPr bwMode="auto"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'comparaison FR,pyr,olo'!$A$13:$A$18</c:f>
              <c:strCache>
                <c:ptCount val="6"/>
                <c:pt idx="0">
                  <c:v>0 à 14 ans</c:v>
                </c:pt>
                <c:pt idx="1">
                  <c:v>15 à 29 ans</c:v>
                </c:pt>
                <c:pt idx="2">
                  <c:v>30 à 44 ans</c:v>
                </c:pt>
                <c:pt idx="3">
                  <c:v>45 à 59 ans</c:v>
                </c:pt>
                <c:pt idx="4">
                  <c:v>60 à 74 ans</c:v>
                </c:pt>
                <c:pt idx="5">
                  <c:v>75 ans et +</c:v>
                </c:pt>
              </c:strCache>
            </c:strRef>
          </c:cat>
          <c:val>
            <c:numRef>
              <c:f>'comparaison FR,pyr,olo'!$C$13:$C$18</c:f>
              <c:numCache>
                <c:formatCode>General</c:formatCode>
                <c:ptCount val="6"/>
                <c:pt idx="0">
                  <c:v>13.76</c:v>
                </c:pt>
                <c:pt idx="1">
                  <c:v>12.58</c:v>
                </c:pt>
                <c:pt idx="2">
                  <c:v>15.47</c:v>
                </c:pt>
                <c:pt idx="3">
                  <c:v>22.7</c:v>
                </c:pt>
                <c:pt idx="4">
                  <c:v>22.04</c:v>
                </c:pt>
                <c:pt idx="5">
                  <c:v>13.44</c:v>
                </c:pt>
              </c:numCache>
            </c:numRef>
          </c:val>
        </c:ser>
        <c:ser>
          <c:idx val="2"/>
          <c:order val="2"/>
          <c:tx>
            <c:strRef>
              <c:f>'comparaison FR,pyr,olo'!$D$12</c:f>
              <c:strCache>
                <c:ptCount val="1"/>
                <c:pt idx="0">
                  <c:v xml:space="preserve">Oloron </c:v>
                </c:pt>
              </c:strCache>
            </c:strRef>
          </c:tx>
          <c:spPr bwMode="auto"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'comparaison FR,pyr,olo'!$A$13:$A$18</c:f>
              <c:strCache>
                <c:ptCount val="6"/>
                <c:pt idx="0">
                  <c:v>0 à 14 ans</c:v>
                </c:pt>
                <c:pt idx="1">
                  <c:v>15 à 29 ans</c:v>
                </c:pt>
                <c:pt idx="2">
                  <c:v>30 à 44 ans</c:v>
                </c:pt>
                <c:pt idx="3">
                  <c:v>45 à 59 ans</c:v>
                </c:pt>
                <c:pt idx="4">
                  <c:v>60 à 74 ans</c:v>
                </c:pt>
                <c:pt idx="5">
                  <c:v>75 ans et +</c:v>
                </c:pt>
              </c:strCache>
            </c:strRef>
          </c:cat>
          <c:val>
            <c:numRef>
              <c:f>'comparaison FR,pyr,olo'!$D$13:$D$18</c:f>
              <c:numCache>
                <c:formatCode>General</c:formatCode>
                <c:ptCount val="6"/>
                <c:pt idx="0">
                  <c:v>11.8</c:v>
                </c:pt>
                <c:pt idx="1">
                  <c:v>14.7</c:v>
                </c:pt>
                <c:pt idx="2">
                  <c:v>14.8</c:v>
                </c:pt>
                <c:pt idx="3">
                  <c:v>22</c:v>
                </c:pt>
                <c:pt idx="4">
                  <c:v>20.8</c:v>
                </c:pt>
                <c:pt idx="5">
                  <c:v>15.8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219"/>
        <c:overlap val="-27"/>
        <c:axId val="653878800"/>
        <c:axId val="653879160"/>
      </c:barChart>
      <c:catAx>
        <c:axId val="65387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653879160"/>
        <c:crosses val="autoZero"/>
        <c:auto val="1"/>
        <c:lblAlgn val="ctr"/>
        <c:lblOffset val="100"/>
        <c:noMultiLvlLbl val="0"/>
      </c:catAx>
      <c:valAx>
        <c:axId val="653879160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t" anchorCtr="1"/>
              <a:lstStyle/>
              <a:p>
                <a:pPr>
                  <a:defRPr sz="1800" b="0" i="0" u="none" strike="noStrike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800"/>
                  <a:t>%</a:t>
                </a:r>
                <a:endParaRPr/>
              </a:p>
            </c:rich>
          </c:tx>
          <c:layout>
            <c:manualLayout>
              <c:xMode val="edge"/>
              <c:yMode val="edge"/>
              <c:x val="0.016584"/>
              <c:y val="0.156017"/>
            </c:manualLayout>
          </c:layout>
          <c:overlay val="0"/>
          <c:spPr bwMode="auto">
            <a:prstGeom prst="rect">
              <a:avLst/>
            </a:prstGeom>
            <a:noFill/>
            <a:ln>
              <a:noFill/>
            </a:ln>
            <a:effectLst/>
          </c:spPr>
          <c:txPr>
            <a:bodyPr rot="0" spcFirstLastPara="1" vertOverflow="ellipsis" wrap="square" anchor="t" anchorCtr="1"/>
            <a:lstStyle/>
            <a:p>
              <a:pPr>
                <a:defRPr sz="1800" b="0" i="0" u="none" strike="noStrike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653878800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7098"/>
          <c:y val="0.112820"/>
          <c:w val="0.466463"/>
          <c:h val="0.143296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 bwMode="auto">
    <a:xfrm>
      <a:off x="838200" y="490194"/>
      <a:ext cx="10515600" cy="5686769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4635840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1275170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F52A029-A590-4E89-8689-4936C2FAA786}" type="datetimeFigureOut">
              <a:rPr lang="fr-FR"/>
              <a:t>03/11/2024</a:t>
            </a:fld>
            <a:endParaRPr lang="fr-FR"/>
          </a:p>
        </p:txBody>
      </p:sp>
      <p:sp>
        <p:nvSpPr>
          <p:cNvPr id="397029900" name="Espace réservé de l'image des diapositives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1077098472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9372824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353788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8E8EC1-5389-4AE1-B222-691727B6C9E1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9C07B97-C92B-7392-7F0E-7BE4632DFF9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C9EAF13-7BAE-9386-7B85-BB120E9E72F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A6ACDA7-0FA1-E5EB-9AFB-990D9A77A5F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CB78EDA-36B4-C593-EAB7-AC34075E44D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6507669" name="Espace réservé de l'image des diapositives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80694345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627532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68E8EC1-5389-4AE1-B222-691727B6C9E1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DF0656E-C9A1-2CB7-6B34-BD31E351462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9B588-698F-5875-5C53-DFEB2EDD71A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4DF7616-F3B9-3F01-68EF-63D67D495AF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9356A21-4691-63CE-7899-871603C39B5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E16D6E1-36C9-3FEF-5DAD-423C6A650BB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3771932" name="Espace réservé de l'image des diapositives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61396868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3602337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68E8EC1-5389-4AE1-B222-691727B6C9E1}" type="slidenum">
              <a:rPr lang="fr-FR"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DF138E3-5A81-A126-7F2A-B4D5738A1E2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8045968" name="Espace réservé de l'image des diapositives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40707896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7637300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68E8EC1-5389-4AE1-B222-691727B6C9E1}" type="slidenum">
              <a:rPr lang="fr-FR"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12B1D1E-44EC-AD83-C89E-31BE15FC71A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4554085" name="Espace réservé de l'image des diapositives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71704229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2713997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68E8EC1-5389-4AE1-B222-691727B6C9E1}" type="slidenum">
              <a:rPr lang="fr-FR"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AEE2D9C-8C5C-9053-4ADB-E4DC31EE050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9683552" name="Espace réservé de l'image des diapositives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0272164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5953082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68E8EC1-5389-4AE1-B222-691727B6C9E1}" type="slidenum">
              <a:rPr lang="fr-FR"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8ED73E2-9E33-9F9D-6FC9-935DC88E43A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6845315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143483014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54978490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972778162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097739282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1103191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452900694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6333773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863401279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8755058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18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4471765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1341223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815852633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2034188796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2595774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693445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042386906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61674467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52897074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46526327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31181204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2610061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55399214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367893952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389963231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765465597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383786646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768858655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81368862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9370804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872166832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841532778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421635260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6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9032248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769370454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25784127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793119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623168570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9279189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603697423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651066793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75185413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137104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61959146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1831143583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85531129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39430292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59476944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303576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0656316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543060396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809094640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390655591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1972454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847525206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255704415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959237019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3531626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ECD0944-FAF9-4FEF-908F-A984469CDA5C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3_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7937241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307976" y="295836"/>
            <a:ext cx="8548664" cy="594147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  <a:lvl2pPr>
              <a:defRPr lang="fr-FR"/>
            </a:lvl2pPr>
            <a:lvl3pPr>
              <a:defRPr lang="fr-FR">
                <a:solidFill>
                  <a:schemeClr val="tx1"/>
                </a:solidFill>
              </a:defRPr>
            </a:lvl3pPr>
            <a:lvl4pPr>
              <a:buClrTx/>
              <a:defRPr lang="fr-FR"/>
            </a:lvl4pPr>
            <a:lvl5pPr>
              <a:buClrTx/>
              <a:defRPr lang="fr-FR"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  <a:p>
            <a:pPr lvl="4">
              <a:defRPr/>
            </a:pPr>
            <a:r>
              <a:rPr lang="fr-FR"/>
              <a:t>Niveau 5</a:t>
            </a:r>
            <a:endParaRPr/>
          </a:p>
        </p:txBody>
      </p:sp>
      <p:sp>
        <p:nvSpPr>
          <p:cNvPr id="1795334683" name="Rectangle 1"/>
          <p:cNvSpPr/>
          <p:nvPr userDrawn="1"/>
        </p:nvSpPr>
        <p:spPr bwMode="auto">
          <a:xfrm>
            <a:off x="-1" y="-1"/>
            <a:ext cx="3173505" cy="623731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fr-FR"/>
          </a:p>
        </p:txBody>
      </p:sp>
      <p:sp>
        <p:nvSpPr>
          <p:cNvPr id="424260278" name="Titre 9"/>
          <p:cNvSpPr>
            <a:spLocks noGrp="1"/>
          </p:cNvSpPr>
          <p:nvPr>
            <p:ph type="title"/>
          </p:nvPr>
        </p:nvSpPr>
        <p:spPr bwMode="auto">
          <a:xfrm>
            <a:off x="152400" y="295836"/>
            <a:ext cx="2904565" cy="18287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cxnSp>
        <p:nvCxnSpPr>
          <p:cNvPr id="364629553" name="Connecteur droit 5"/>
          <p:cNvCxnSpPr/>
          <p:nvPr userDrawn="1"/>
        </p:nvCxnSpPr>
        <p:spPr bwMode="auto">
          <a:xfrm flipV="1">
            <a:off x="152400" y="2241173"/>
            <a:ext cx="2916000" cy="896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7338321" name="Espace réservé du pied de page 8"/>
          <p:cNvSpPr>
            <a:spLocks noGrp="1"/>
          </p:cNvSpPr>
          <p:nvPr>
            <p:ph type="ftr" sz="quarter" idx="3"/>
          </p:nvPr>
        </p:nvSpPr>
        <p:spPr bwMode="auto">
          <a:xfrm>
            <a:off x="1499199" y="6498134"/>
            <a:ext cx="6555832" cy="20005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>
            <a:lvl1pPr>
              <a:defRPr lang="fr-FR" sz="70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fr-FR"/>
              <a:t>Document à usage strictement interne - Ce document est la propriété exclusive de CAPG et ne peut être utilisé ou reproduit qu’avec l’autorisation écrite de CAPG </a:t>
            </a:r>
            <a:endParaRPr/>
          </a:p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543053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55617565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396373938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8FAAF5-B7B0-44F8-8BC6-3C1A636AEE6C}" type="datetimeFigureOut">
              <a:rPr lang="fr-FR"/>
              <a:t>22/09/2026</a:t>
            </a:fld>
            <a:endParaRPr lang="fr-FR"/>
          </a:p>
        </p:txBody>
      </p:sp>
      <p:sp>
        <p:nvSpPr>
          <p:cNvPr id="1785169698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8825060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ECD0944-FAF9-4FEF-908F-A984469CDA5C}" type="slidenum">
              <a:rPr lang="fr-FR"/>
              <a:t>18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Relationship Id="rId4" Type="http://schemas.openxmlformats.org/officeDocument/2006/relationships/package" Target="../embeddings/Microsoft_Excel_Worksheet2.xlsx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emf"/><Relationship Id="rId4" Type="http://schemas.openxmlformats.org/officeDocument/2006/relationships/package" Target="../embeddings/Microsoft_Excel_Worksheet3.xlsx"/><Relationship Id="rId5" Type="http://schemas.openxmlformats.org/officeDocument/2006/relationships/image" Target="../media/image12.emf"/><Relationship Id="rId6" Type="http://schemas.openxmlformats.org/officeDocument/2006/relationships/package" Target="../embeddings/Microsoft_Excel_Worksheet4.xlsx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emf"/><Relationship Id="rId4" Type="http://schemas.openxmlformats.org/officeDocument/2006/relationships/package" Target="../embeddings/Microsoft_Excel_Worksheet5.xlsx"/><Relationship Id="rId5" Type="http://schemas.openxmlformats.org/officeDocument/2006/relationships/image" Target="../media/image16.emf"/><Relationship Id="rId6" Type="http://schemas.openxmlformats.org/officeDocument/2006/relationships/package" Target="../embeddings/Microsoft_Excel_Worksheet6.xlsx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2118591" name="Titr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ÉTAT DES LIEUX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5785933" name="Titre 1"/>
          <p:cNvSpPr>
            <a:spLocks noGrp="1"/>
          </p:cNvSpPr>
          <p:nvPr>
            <p:ph type="title"/>
          </p:nvPr>
        </p:nvSpPr>
        <p:spPr bwMode="auto">
          <a:xfrm>
            <a:off x="838200" y="2103437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LA POPULATION SUR LE TERRITOIRE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7864151" name="Titre 1"/>
          <p:cNvSpPr>
            <a:spLocks noGrp="1"/>
          </p:cNvSpPr>
          <p:nvPr>
            <p:ph type="title"/>
          </p:nvPr>
        </p:nvSpPr>
        <p:spPr bwMode="auto">
          <a:xfrm>
            <a:off x="1275080" y="15036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L’évolution de la population à Oloron </a:t>
            </a:r>
            <a:endParaRPr/>
          </a:p>
        </p:txBody>
      </p:sp>
      <p:pic>
        <p:nvPicPr>
          <p:cNvPr id="473690153" name="Espace réservé du contenu 3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2328420" y="1491495"/>
            <a:ext cx="6674177" cy="5364148"/>
          </a:xfrm>
          <a:prstGeom prst="rect">
            <a:avLst/>
          </a:prstGeom>
        </p:spPr>
      </p:pic>
      <p:pic>
        <p:nvPicPr>
          <p:cNvPr id="915433297" name="Encre 4"/>
          <p:cNvPicPr/>
          <p:nvPr/>
        </p:nvPicPr>
        <p:blipFill>
          <a:blip r:embed="rId4"/>
          <a:stretch/>
        </p:blipFill>
        <p:spPr bwMode="auto">
          <a:xfrm>
            <a:off x="1369358" y="2484345"/>
            <a:ext cx="108000" cy="216000"/>
          </a:xfrm>
          <a:prstGeom prst="rect">
            <a:avLst/>
          </a:prstGeom>
        </p:spPr>
      </p:pic>
      <p:pic>
        <p:nvPicPr>
          <p:cNvPr id="124970035" name="Encre 5"/>
          <p:cNvPicPr/>
          <p:nvPr/>
        </p:nvPicPr>
        <p:blipFill>
          <a:blip r:embed="rId5"/>
          <a:stretch/>
        </p:blipFill>
        <p:spPr bwMode="auto">
          <a:xfrm>
            <a:off x="1369358" y="2484345"/>
            <a:ext cx="2123280" cy="1468800"/>
          </a:xfrm>
          <a:prstGeom prst="rect">
            <a:avLst/>
          </a:prstGeom>
        </p:spPr>
      </p:pic>
      <p:pic>
        <p:nvPicPr>
          <p:cNvPr id="1609754554" name="Encre 6"/>
          <p:cNvPicPr/>
          <p:nvPr/>
        </p:nvPicPr>
        <p:blipFill>
          <a:blip r:embed="rId6"/>
          <a:stretch/>
        </p:blipFill>
        <p:spPr bwMode="auto">
          <a:xfrm>
            <a:off x="2868398" y="3324225"/>
            <a:ext cx="712080" cy="853560"/>
          </a:xfrm>
          <a:prstGeom prst="rect">
            <a:avLst/>
          </a:prstGeom>
        </p:spPr>
      </p:pic>
      <p:pic>
        <p:nvPicPr>
          <p:cNvPr id="1130486643" name="Encre 7"/>
          <p:cNvPicPr/>
          <p:nvPr/>
        </p:nvPicPr>
        <p:blipFill>
          <a:blip r:embed="rId7"/>
          <a:stretch/>
        </p:blipFill>
        <p:spPr bwMode="auto">
          <a:xfrm>
            <a:off x="7558838" y="2530785"/>
            <a:ext cx="2280240" cy="806400"/>
          </a:xfrm>
          <a:prstGeom prst="rect">
            <a:avLst/>
          </a:prstGeom>
        </p:spPr>
      </p:pic>
      <p:pic>
        <p:nvPicPr>
          <p:cNvPr id="2147207115" name="Encre 8"/>
          <p:cNvPicPr/>
          <p:nvPr/>
        </p:nvPicPr>
        <p:blipFill>
          <a:blip r:embed="rId8"/>
          <a:stretch/>
        </p:blipFill>
        <p:spPr bwMode="auto">
          <a:xfrm>
            <a:off x="7534358" y="2625825"/>
            <a:ext cx="691560" cy="857520"/>
          </a:xfrm>
          <a:prstGeom prst="rect">
            <a:avLst/>
          </a:prstGeom>
        </p:spPr>
      </p:pic>
      <p:sp>
        <p:nvSpPr>
          <p:cNvPr id="982041815" name="Ellipse 9"/>
          <p:cNvSpPr/>
          <p:nvPr/>
        </p:nvSpPr>
        <p:spPr bwMode="auto">
          <a:xfrm>
            <a:off x="131975" y="1491495"/>
            <a:ext cx="1649691" cy="147794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chemeClr val="tx1"/>
                </a:solidFill>
              </a:rPr>
              <a:t>En baisse </a:t>
            </a:r>
            <a:endParaRPr lang="fr-FR"/>
          </a:p>
        </p:txBody>
      </p:sp>
      <p:sp>
        <p:nvSpPr>
          <p:cNvPr id="1055409192" name="Ellipse 11"/>
          <p:cNvSpPr/>
          <p:nvPr/>
        </p:nvSpPr>
        <p:spPr bwMode="auto">
          <a:xfrm>
            <a:off x="9785437" y="1783511"/>
            <a:ext cx="1762397" cy="147794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chemeClr val="tx1"/>
                </a:solidFill>
              </a:rPr>
              <a:t>En hausse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887506256" name="Espace réservé du contenu 3"/>
          <p:cNvGraphicFramePr>
            <a:graphicFrameLocks xmlns:a="http://schemas.openxmlformats.org/drawingml/2006/main" noGrp="1"/>
          </p:cNvGraphicFramePr>
          <p:nvPr>
            <p:ph idx="1"/>
          </p:nvPr>
        </p:nvGraphicFramePr>
        <p:xfrm>
          <a:off x="838200" y="490194"/>
          <a:ext cx="10515600" cy="5686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5190785" name="Titre 1"/>
          <p:cNvSpPr>
            <a:spLocks noGrp="1"/>
          </p:cNvSpPr>
          <p:nvPr>
            <p:ph type="title"/>
          </p:nvPr>
        </p:nvSpPr>
        <p:spPr bwMode="auto">
          <a:xfrm>
            <a:off x="2563305" y="0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% de la Population en 2021 </a:t>
            </a:r>
            <a:endParaRPr/>
          </a:p>
        </p:txBody>
      </p:sp>
      <p:graphicFrame>
        <p:nvGraphicFramePr>
          <p:cNvPr id="1292916284" name="Objet 3"/>
          <p:cNvGraphicFramePr>
            <a:graphicFrameLocks xmlns:a="http://schemas.openxmlformats.org/drawingml/2006/main" noChangeAspect="1"/>
          </p:cNvGraphicFramePr>
          <p:nvPr/>
        </p:nvGraphicFramePr>
        <p:xfrm>
          <a:off x="2686639" y="1209242"/>
          <a:ext cx="6284536" cy="4218989"/>
        </p:xfrm>
        <a:graphic>
          <a:graphicData uri="http://schemas.openxmlformats.org/presentationml/2006/ole">
            <p:oleObj name="oleObj" r:id="rId4" imgW="3176905" imgH="2133600" progId="Excel.Sheet.12">
              <p:embed/>
              <p:pic>
                <p:nvPicPr>
                  <p:cNvPr id="1292916284" name="Objet 3"/>
                  <p:cNvPicPr/>
                  <p:nvPr/>
                </p:nvPicPr>
                <p:blipFill>
                  <a:blip r:embed="rId3"/>
                  <a:stretch/>
                </p:blipFill>
                <p:spPr bwMode="auto">
                  <a:xfrm>
                    <a:off x="2686639" y="1209242"/>
                    <a:ext cx="6284536" cy="4218989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767795901" name="Rectangle 8"/>
          <p:cNvSpPr/>
          <p:nvPr/>
        </p:nvSpPr>
        <p:spPr bwMode="auto">
          <a:xfrm>
            <a:off x="3855562" y="5720383"/>
            <a:ext cx="1206632" cy="82658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3600">
                <a:solidFill>
                  <a:schemeClr val="tx1"/>
                </a:solidFill>
              </a:rPr>
              <a:t>20,4</a:t>
            </a:r>
            <a:endParaRPr/>
          </a:p>
        </p:txBody>
      </p:sp>
      <p:sp>
        <p:nvSpPr>
          <p:cNvPr id="901853483" name="Rectangle 9"/>
          <p:cNvSpPr/>
          <p:nvPr/>
        </p:nvSpPr>
        <p:spPr bwMode="auto">
          <a:xfrm>
            <a:off x="5997018" y="5724366"/>
            <a:ext cx="1395167" cy="82658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3600">
                <a:solidFill>
                  <a:schemeClr val="tx1"/>
                </a:solidFill>
              </a:rPr>
              <a:t>35,5</a:t>
            </a:r>
            <a:endParaRPr/>
          </a:p>
        </p:txBody>
      </p:sp>
      <p:sp>
        <p:nvSpPr>
          <p:cNvPr id="1427066444" name="Rectangle 10"/>
          <p:cNvSpPr/>
          <p:nvPr/>
        </p:nvSpPr>
        <p:spPr bwMode="auto">
          <a:xfrm>
            <a:off x="8135332" y="5748887"/>
            <a:ext cx="1418734" cy="74549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3600">
                <a:solidFill>
                  <a:schemeClr val="tx1"/>
                </a:solidFill>
              </a:rPr>
              <a:t>36,6</a:t>
            </a:r>
            <a:endParaRPr/>
          </a:p>
        </p:txBody>
      </p:sp>
      <p:sp>
        <p:nvSpPr>
          <p:cNvPr id="1099154894" name="Ellipse 11"/>
          <p:cNvSpPr/>
          <p:nvPr/>
        </p:nvSpPr>
        <p:spPr bwMode="auto">
          <a:xfrm>
            <a:off x="4458879" y="4128939"/>
            <a:ext cx="1150070" cy="137395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699447437" name="Ellipse 12"/>
          <p:cNvSpPr/>
          <p:nvPr/>
        </p:nvSpPr>
        <p:spPr bwMode="auto">
          <a:xfrm>
            <a:off x="7560297" y="4128937"/>
            <a:ext cx="1150070" cy="137395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032068922" name="Ellipse 13"/>
          <p:cNvSpPr/>
          <p:nvPr/>
        </p:nvSpPr>
        <p:spPr bwMode="auto">
          <a:xfrm>
            <a:off x="5997018" y="4054274"/>
            <a:ext cx="1150070" cy="137395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9938496" name="Titre 1"/>
          <p:cNvSpPr>
            <a:spLocks noGrp="1"/>
          </p:cNvSpPr>
          <p:nvPr>
            <p:ph type="title"/>
          </p:nvPr>
        </p:nvSpPr>
        <p:spPr bwMode="auto">
          <a:xfrm>
            <a:off x="838200" y="2103437"/>
            <a:ext cx="10515600" cy="1325563"/>
          </a:xfrm>
        </p:spPr>
        <p:txBody>
          <a:bodyPr/>
          <a:lstStyle/>
          <a:p>
            <a:pPr algn="ctr"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ZONAGE DES PROFESSIONNELS LIBERAUX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624193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Zonage des médecins </a:t>
            </a:r>
            <a:endParaRPr/>
          </a:p>
        </p:txBody>
      </p:sp>
      <p:pic>
        <p:nvPicPr>
          <p:cNvPr id="1539141442" name="Espace réservé du contenu 4"/>
          <p:cNvPicPr>
            <a:picLocks noChangeAspect="1"/>
          </p:cNvPicPr>
          <p:nvPr/>
        </p:nvPicPr>
        <p:blipFill>
          <a:blip r:embed="rId3"/>
          <a:srcRect l="4397" t="39426" r="54981" b="25388"/>
          <a:stretch/>
        </p:blipFill>
        <p:spPr bwMode="auto">
          <a:xfrm>
            <a:off x="4047892" y="1454520"/>
            <a:ext cx="8504267" cy="5038355"/>
          </a:xfrm>
          <a:prstGeom prst="rect">
            <a:avLst/>
          </a:prstGeom>
        </p:spPr>
      </p:pic>
      <p:pic>
        <p:nvPicPr>
          <p:cNvPr id="795137157" name="Espace réservé du contenu 4"/>
          <p:cNvPicPr>
            <a:picLocks noChangeAspect="1"/>
          </p:cNvPicPr>
          <p:nvPr/>
        </p:nvPicPr>
        <p:blipFill>
          <a:blip r:embed="rId3"/>
          <a:srcRect l="46238" t="29327" r="8742" b="28116"/>
          <a:stretch/>
        </p:blipFill>
        <p:spPr bwMode="auto">
          <a:xfrm>
            <a:off x="142091" y="1990749"/>
            <a:ext cx="3905801" cy="2525420"/>
          </a:xfrm>
          <a:prstGeom prst="rect">
            <a:avLst/>
          </a:prstGeom>
        </p:spPr>
      </p:pic>
      <p:pic>
        <p:nvPicPr>
          <p:cNvPr id="1913971759" name="Espace réservé du contenu 4"/>
          <p:cNvPicPr>
            <a:picLocks noChangeAspect="1" noGrp="1"/>
          </p:cNvPicPr>
          <p:nvPr>
            <p:ph idx="1"/>
          </p:nvPr>
        </p:nvPicPr>
        <p:blipFill>
          <a:blip r:embed="rId3"/>
          <a:srcRect l="0" t="74869" r="11698" b="0"/>
          <a:stretch/>
        </p:blipFill>
        <p:spPr bwMode="auto">
          <a:xfrm>
            <a:off x="142092" y="5452946"/>
            <a:ext cx="7217712" cy="1405054"/>
          </a:xfr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59509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sz="3200"/>
              <a:t>Zonage des</a:t>
            </a:r>
            <a:br>
              <a:rPr lang="fr-FR" sz="3200"/>
            </a:br>
            <a:r>
              <a:rPr lang="fr-FR" sz="3200"/>
              <a:t>médecins</a:t>
            </a:r>
            <a:endParaRPr/>
          </a:p>
        </p:txBody>
      </p:sp>
      <p:sp>
        <p:nvSpPr>
          <p:cNvPr id="229274290" name="Espace réservé du pied de page 3"/>
          <p:cNvSpPr>
            <a:spLocks noGrp="1"/>
          </p:cNvSpPr>
          <p:nvPr>
            <p:ph type="ftr" sz="quarter" idx="3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Document à usage strictement interne - Ce document est la propriété exclusive de CAPG et ne peut être utilisé ou reproduit qu’avec l’autorisation écrite de CAPG </a:t>
            </a:r>
            <a:endParaRPr/>
          </a:p>
          <a:p>
            <a:pPr>
              <a:defRPr/>
            </a:pPr>
            <a:endParaRPr lang="fr-FR"/>
          </a:p>
        </p:txBody>
      </p:sp>
      <p:sp>
        <p:nvSpPr>
          <p:cNvPr id="470585426" name="ZoneTexte 4"/>
          <p:cNvSpPr txBox="1"/>
          <p:nvPr/>
        </p:nvSpPr>
        <p:spPr bwMode="auto">
          <a:xfrm>
            <a:off x="3953437" y="241696"/>
            <a:ext cx="6459071" cy="5587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14999"/>
              </a:lnSpc>
              <a:spcAft>
                <a:spcPts val="1000"/>
              </a:spcAft>
              <a:defRPr/>
            </a:pPr>
            <a:r>
              <a:rPr lang="fr-FR" sz="2800" b="1">
                <a:solidFill>
                  <a:schemeClr val="bg1"/>
                </a:solidFill>
                <a:latin typeface="Calibri"/>
                <a:ea typeface="SimSun"/>
                <a:cs typeface="Times New Roman"/>
              </a:rPr>
              <a:t>Zone d’Accompagnement Complémentaire </a:t>
            </a:r>
            <a:endParaRPr/>
          </a:p>
        </p:txBody>
      </p:sp>
      <p:sp>
        <p:nvSpPr>
          <p:cNvPr id="828898191" name="ZoneTexte 8"/>
          <p:cNvSpPr txBox="1"/>
          <p:nvPr/>
        </p:nvSpPr>
        <p:spPr bwMode="auto">
          <a:xfrm>
            <a:off x="4061011" y="3092823"/>
            <a:ext cx="6696635" cy="83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999"/>
              </a:lnSpc>
              <a:spcAft>
                <a:spcPts val="1000"/>
              </a:spcAft>
              <a:defRPr/>
            </a:pPr>
            <a:r>
              <a:rPr lang="fr-FR" sz="1800">
                <a:solidFill>
                  <a:schemeClr val="tx1">
                    <a:lumMod val="50000"/>
                  </a:schemeClr>
                </a:solidFill>
                <a:latin typeface="Calibri"/>
                <a:ea typeface="SimSun"/>
                <a:cs typeface="Times New Roman"/>
              </a:rPr>
              <a:t>, </a:t>
            </a:r>
            <a:endParaRPr/>
          </a:p>
          <a:p>
            <a:pPr algn="just">
              <a:lnSpc>
                <a:spcPct val="114999"/>
              </a:lnSpc>
              <a:spcAft>
                <a:spcPts val="1000"/>
              </a:spcAft>
              <a:defRPr/>
            </a:pPr>
            <a:r>
              <a:rPr lang="fr-FR" sz="1800">
                <a:solidFill>
                  <a:schemeClr val="tx1">
                    <a:lumMod val="50000"/>
                  </a:schemeClr>
                </a:solidFill>
                <a:latin typeface="Calibri"/>
                <a:ea typeface="SimSun"/>
                <a:cs typeface="Times New Roman"/>
              </a:rPr>
              <a:t>.</a:t>
            </a:r>
            <a:endParaRPr lang="fr-FR" sz="1800">
              <a:solidFill>
                <a:schemeClr val="bg1"/>
              </a:solidFill>
              <a:latin typeface="Calibri"/>
              <a:ea typeface="SimSun"/>
              <a:cs typeface="Times New Roman"/>
            </a:endParaRPr>
          </a:p>
        </p:txBody>
      </p:sp>
      <p:sp>
        <p:nvSpPr>
          <p:cNvPr id="2089928786" name="ZoneTexte 9"/>
          <p:cNvSpPr txBox="1"/>
          <p:nvPr/>
        </p:nvSpPr>
        <p:spPr bwMode="auto">
          <a:xfrm>
            <a:off x="4134970" y="5880543"/>
            <a:ext cx="7288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/>
              <a:t>Réalisation : ARS Nouvelle Aquitaine</a:t>
            </a:r>
            <a:endParaRPr/>
          </a:p>
        </p:txBody>
      </p:sp>
      <p:sp>
        <p:nvSpPr>
          <p:cNvPr id="1437093405" name="Ellipse 10"/>
          <p:cNvSpPr/>
          <p:nvPr/>
        </p:nvSpPr>
        <p:spPr bwMode="auto">
          <a:xfrm>
            <a:off x="4373644" y="1058471"/>
            <a:ext cx="4761393" cy="245651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800" b="1">
                <a:solidFill>
                  <a:schemeClr val="bg1"/>
                </a:solidFill>
                <a:latin typeface="Calibri"/>
                <a:ea typeface="SimSun"/>
                <a:cs typeface="Times New Roman"/>
              </a:rPr>
              <a:t>moins impactées </a:t>
            </a:r>
            <a:endParaRPr/>
          </a:p>
          <a:p>
            <a:pPr algn="ctr">
              <a:defRPr/>
            </a:pPr>
            <a:r>
              <a:rPr lang="fr-FR" sz="2800" b="1">
                <a:solidFill>
                  <a:schemeClr val="bg1"/>
                </a:solidFill>
                <a:latin typeface="Calibri"/>
                <a:ea typeface="SimSun"/>
                <a:cs typeface="Times New Roman"/>
              </a:rPr>
              <a:t>par le manque de médecins </a:t>
            </a:r>
            <a:endParaRPr lang="fr-FR" sz="2800" b="1">
              <a:solidFill>
                <a:schemeClr val="bg1"/>
              </a:solidFill>
            </a:endParaRPr>
          </a:p>
        </p:txBody>
      </p:sp>
      <p:sp>
        <p:nvSpPr>
          <p:cNvPr id="1705423146" name="Ellipse 11"/>
          <p:cNvSpPr/>
          <p:nvPr/>
        </p:nvSpPr>
        <p:spPr bwMode="auto">
          <a:xfrm>
            <a:off x="736227" y="2980461"/>
            <a:ext cx="4955240" cy="290008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2800" b="1">
                <a:solidFill>
                  <a:schemeClr val="tx1">
                    <a:lumMod val="50000"/>
                  </a:schemeClr>
                </a:solidFill>
                <a:latin typeface="Calibri"/>
                <a:ea typeface="SimSun"/>
                <a:cs typeface="Times New Roman"/>
              </a:rPr>
              <a:t>nécessitent de mettre en œuvre des moyens pour éviter que la situation ne se détériore</a:t>
            </a:r>
            <a:endParaRPr lang="fr-FR" sz="2600" b="1"/>
          </a:p>
        </p:txBody>
      </p:sp>
      <p:sp>
        <p:nvSpPr>
          <p:cNvPr id="234518454" name="Ellipse 12"/>
          <p:cNvSpPr/>
          <p:nvPr/>
        </p:nvSpPr>
        <p:spPr bwMode="auto">
          <a:xfrm>
            <a:off x="7409327" y="3365801"/>
            <a:ext cx="4195482" cy="18544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4000" b="1">
                <a:solidFill>
                  <a:schemeClr val="bg1"/>
                </a:solidFill>
                <a:latin typeface="Calibri"/>
                <a:ea typeface="SimSun"/>
                <a:cs typeface="Times New Roman"/>
              </a:rPr>
              <a:t>mais fragiles</a:t>
            </a:r>
            <a:endParaRPr lang="fr-FR" sz="2800">
              <a:solidFill>
                <a:schemeClr val="tx1">
                  <a:lumMod val="50000"/>
                </a:schemeClr>
              </a:solidFill>
              <a:latin typeface="Calibri"/>
              <a:ea typeface="SimSu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8211601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1102567557" name="Espace réservé du contenu 4"/>
          <p:cNvPicPr>
            <a:picLocks noChangeAspect="1" noGrp="1"/>
          </p:cNvPicPr>
          <p:nvPr>
            <p:ph idx="1"/>
          </p:nvPr>
        </p:nvPicPr>
        <p:blipFill>
          <a:blip r:embed="rId3"/>
          <a:srcRect l="0" t="0" r="66553" b="51005"/>
          <a:stretch/>
        </p:blipFill>
        <p:spPr bwMode="auto">
          <a:xfrm>
            <a:off x="0" y="111550"/>
            <a:ext cx="6412987" cy="6632813"/>
          </a:xfrm>
        </p:spPr>
      </p:pic>
      <p:pic>
        <p:nvPicPr>
          <p:cNvPr id="1874393208" name="Espace réservé du contenu 4"/>
          <p:cNvPicPr>
            <a:picLocks noChangeAspect="1"/>
          </p:cNvPicPr>
          <p:nvPr/>
        </p:nvPicPr>
        <p:blipFill>
          <a:blip r:embed="rId3"/>
          <a:srcRect l="0" t="45835" r="66553" b="0"/>
          <a:stretch/>
        </p:blipFill>
        <p:spPr bwMode="auto">
          <a:xfrm>
            <a:off x="6196084" y="-1"/>
            <a:ext cx="5995916" cy="685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07096887" name="Espace réservé du contenu 6"/>
          <p:cNvGraphicFramePr>
            <a:graphicFrameLocks xmlns:a="http://schemas.openxmlformats.org/drawingml/2006/main" noGrp="1"/>
          </p:cNvGraphicFramePr>
          <p:nvPr>
            <p:ph idx="1"/>
          </p:nvPr>
        </p:nvGraphicFramePr>
        <p:xfrm>
          <a:off x="402210" y="643991"/>
          <a:ext cx="11387578" cy="32428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426323"/>
                <a:gridCol w="2438552"/>
                <a:gridCol w="2231505"/>
                <a:gridCol w="5291198"/>
              </a:tblGrid>
              <a:tr h="185403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CPTS</a:t>
                      </a: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population</a:t>
                      </a: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médecins</a:t>
                      </a: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n° patients pour un médecin</a:t>
                      </a: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C6E0B4"/>
                    </a:solidFill>
                  </a:tcPr>
                </a:tc>
              </a:tr>
              <a:tr h="1388788">
                <a:tc>
                  <a:txBody>
                    <a:bodyPr/>
                    <a:p>
                      <a:pPr algn="ctr">
                        <a:defRPr/>
                      </a:pPr>
                      <a:endParaRPr lang="fr-FR" sz="2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29588</a:t>
                      </a: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fr-FR" sz="2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1056,714286</a:t>
                      </a: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849107755" name="Ellipse 1"/>
          <p:cNvSpPr/>
          <p:nvPr/>
        </p:nvSpPr>
        <p:spPr bwMode="auto">
          <a:xfrm>
            <a:off x="1195754" y="4560277"/>
            <a:ext cx="3423138" cy="179363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ysClr val="windowText" lastClr="000000"/>
                </a:solidFill>
              </a:rPr>
              <a:t>7 médecins de plus de 60 ans</a:t>
            </a:r>
            <a:endParaRPr/>
          </a:p>
        </p:txBody>
      </p:sp>
      <p:sp>
        <p:nvSpPr>
          <p:cNvPr id="120523337" name="Ellipse 2"/>
          <p:cNvSpPr/>
          <p:nvPr/>
        </p:nvSpPr>
        <p:spPr bwMode="auto">
          <a:xfrm>
            <a:off x="5861541" y="4497754"/>
            <a:ext cx="3423138" cy="179363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>
                <a:solidFill>
                  <a:schemeClr val="bg1"/>
                </a:solidFill>
              </a:rPr>
              <a:t>Dont 4 plus de 65 ans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251413" name="Titre 1"/>
          <p:cNvSpPr>
            <a:spLocks noGrp="1"/>
          </p:cNvSpPr>
          <p:nvPr>
            <p:ph type="title"/>
          </p:nvPr>
        </p:nvSpPr>
        <p:spPr bwMode="auto">
          <a:xfrm>
            <a:off x="838200" y="183669"/>
            <a:ext cx="8681720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Zonage des infirmiers (2020)</a:t>
            </a:r>
            <a:endParaRPr/>
          </a:p>
        </p:txBody>
      </p:sp>
      <p:pic>
        <p:nvPicPr>
          <p:cNvPr id="1579873257" name="Espace réservé du contenu 4"/>
          <p:cNvPicPr>
            <a:picLocks noChangeAspect="1" noGrp="1"/>
          </p:cNvPicPr>
          <p:nvPr>
            <p:ph idx="1"/>
          </p:nvPr>
        </p:nvPicPr>
        <p:blipFill>
          <a:blip r:embed="rId3"/>
          <a:srcRect l="9895" t="47793" r="52815" b="12155"/>
          <a:stretch/>
        </p:blipFill>
        <p:spPr bwMode="auto">
          <a:xfrm>
            <a:off x="4888390" y="1186301"/>
            <a:ext cx="7110570" cy="4485398"/>
          </a:xfrm>
        </p:spPr>
      </p:pic>
      <p:pic>
        <p:nvPicPr>
          <p:cNvPr id="1076914177" name="Espace réservé du contenu 4"/>
          <p:cNvPicPr>
            <a:picLocks noChangeAspect="1"/>
          </p:cNvPicPr>
          <p:nvPr/>
        </p:nvPicPr>
        <p:blipFill>
          <a:blip r:embed="rId3"/>
          <a:srcRect l="69549" t="4266" r="0" b="28754"/>
          <a:stretch/>
        </p:blipFill>
        <p:spPr bwMode="auto">
          <a:xfrm>
            <a:off x="1049735" y="1274935"/>
            <a:ext cx="3403600" cy="4396764"/>
          </a:xfrm>
          <a:prstGeom prst="rect">
            <a:avLst/>
          </a:prstGeom>
        </p:spPr>
      </p:pic>
      <p:pic>
        <p:nvPicPr>
          <p:cNvPr id="1139630149" name="Espace réservé du contenu 4"/>
          <p:cNvPicPr>
            <a:picLocks noChangeAspect="1"/>
          </p:cNvPicPr>
          <p:nvPr/>
        </p:nvPicPr>
        <p:blipFill>
          <a:blip r:embed="rId3"/>
          <a:srcRect l="0" t="86900" r="0" b="0"/>
          <a:stretch/>
        </p:blipFill>
        <p:spPr bwMode="auto">
          <a:xfrm>
            <a:off x="1143000" y="5792220"/>
            <a:ext cx="8962317" cy="6895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9786684" name="Titre 1"/>
          <p:cNvSpPr>
            <a:spLocks noGrp="1"/>
          </p:cNvSpPr>
          <p:nvPr>
            <p:ph type="title"/>
          </p:nvPr>
        </p:nvSpPr>
        <p:spPr bwMode="auto">
          <a:xfrm>
            <a:off x="4285735" y="78422"/>
            <a:ext cx="3164840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INFIRMIERS</a:t>
            </a:r>
            <a:endParaRPr/>
          </a:p>
        </p:txBody>
      </p:sp>
      <p:graphicFrame>
        <p:nvGraphicFramePr>
          <p:cNvPr id="1212365454" name="Objet 9"/>
          <p:cNvGraphicFramePr>
            <a:graphicFrameLocks xmlns:a="http://schemas.openxmlformats.org/drawingml/2006/main" noChangeAspect="1"/>
          </p:cNvGraphicFramePr>
          <p:nvPr/>
        </p:nvGraphicFramePr>
        <p:xfrm>
          <a:off x="453632" y="1403985"/>
          <a:ext cx="10829048" cy="1750695"/>
        </p:xfrm>
        <a:graphic>
          <a:graphicData uri="http://schemas.openxmlformats.org/presentationml/2006/ole">
            <p:oleObj name="oleObj" r:id="rId4" imgW="4762500" imgH="769620" progId="Excel.Sheet.12">
              <p:embed/>
              <p:pic>
                <p:nvPicPr>
                  <p:cNvPr id="1212365454" name="Objet 9"/>
                  <p:cNvPicPr/>
                  <p:nvPr/>
                </p:nvPicPr>
                <p:blipFill>
                  <a:blip r:embed="rId3"/>
                  <a:stretch/>
                </p:blipFill>
                <p:spPr bwMode="auto">
                  <a:xfrm>
                    <a:off x="453632" y="1403985"/>
                    <a:ext cx="10829048" cy="1750695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1692511516" name="Objet 10"/>
          <p:cNvGraphicFramePr>
            <a:graphicFrameLocks xmlns:a="http://schemas.openxmlformats.org/drawingml/2006/main" noChangeAspect="1"/>
          </p:cNvGraphicFramePr>
          <p:nvPr/>
        </p:nvGraphicFramePr>
        <p:xfrm>
          <a:off x="1354250" y="3196273"/>
          <a:ext cx="9027811" cy="1750694"/>
        </p:xfrm>
        <a:graphic>
          <a:graphicData uri="http://schemas.openxmlformats.org/presentationml/2006/ole">
            <p:oleObj name="oleObj" r:id="rId6" imgW="3970020" imgH="769620" progId="Excel.Sheet.12">
              <p:embed/>
              <p:pic>
                <p:nvPicPr>
                  <p:cNvPr id="1692511516" name="Objet 10"/>
                  <p:cNvPicPr/>
                  <p:nvPr/>
                </p:nvPicPr>
                <p:blipFill>
                  <a:blip r:embed="rId5"/>
                  <a:stretch/>
                </p:blipFill>
                <p:spPr bwMode="auto">
                  <a:xfrm>
                    <a:off x="1354250" y="3196273"/>
                    <a:ext cx="9027811" cy="1750694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499354391" name="Ellipse 11"/>
          <p:cNvSpPr/>
          <p:nvPr/>
        </p:nvSpPr>
        <p:spPr bwMode="auto">
          <a:xfrm>
            <a:off x="4791195" y="4886642"/>
            <a:ext cx="2153920" cy="1595120"/>
          </a:xfrm>
          <a:prstGeom prst="ellipse">
            <a:avLst/>
          </a:prstGeom>
          <a:solidFill>
            <a:srgbClr val="C6E0B4"/>
          </a:solidFill>
          <a:ln>
            <a:solidFill>
              <a:srgbClr val="C6E0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6600" b="1">
                <a:solidFill>
                  <a:schemeClr val="accent6">
                    <a:lumMod val="50000"/>
                  </a:schemeClr>
                </a:solidFill>
              </a:rPr>
              <a:t>77</a:t>
            </a:r>
            <a:endParaRPr/>
          </a:p>
        </p:txBody>
      </p:sp>
      <p:sp>
        <p:nvSpPr>
          <p:cNvPr id="30275523" name="Ellipse 2"/>
          <p:cNvSpPr/>
          <p:nvPr/>
        </p:nvSpPr>
        <p:spPr bwMode="auto">
          <a:xfrm>
            <a:off x="7586628" y="4988560"/>
            <a:ext cx="2153920" cy="1595120"/>
          </a:xfrm>
          <a:prstGeom prst="ellipse">
            <a:avLst/>
          </a:prstGeom>
          <a:solidFill>
            <a:srgbClr val="C6E0B4"/>
          </a:solidFill>
          <a:ln>
            <a:solidFill>
              <a:srgbClr val="C6E0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6600" b="1">
                <a:solidFill>
                  <a:schemeClr val="accent6">
                    <a:lumMod val="50000"/>
                  </a:schemeClr>
                </a:solidFill>
              </a:rPr>
              <a:t>82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3463430" name="Titr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Zonage des masseurs-kinésithérapeutes (2019)</a:t>
            </a:r>
            <a:br>
              <a:rPr lang="fr-FR" b="1">
                <a:solidFill>
                  <a:schemeClr val="accent6">
                    <a:lumMod val="75000"/>
                  </a:schemeClr>
                </a:solidFill>
              </a:rPr>
            </a:br>
            <a:endParaRPr lang="fr-FR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79480758" name="Espace réservé du contenu 8"/>
          <p:cNvPicPr>
            <a:picLocks noChangeAspect="1"/>
          </p:cNvPicPr>
          <p:nvPr/>
        </p:nvPicPr>
        <p:blipFill>
          <a:blip r:embed="rId3"/>
          <a:srcRect l="0" t="50671" r="59299" b="11492"/>
          <a:stretch/>
        </p:blipFill>
        <p:spPr bwMode="auto">
          <a:xfrm>
            <a:off x="3846279" y="1828800"/>
            <a:ext cx="8182811" cy="4664075"/>
          </a:xfrm>
          <a:prstGeom prst="rect">
            <a:avLst/>
          </a:prstGeom>
        </p:spPr>
      </p:pic>
      <p:pic>
        <p:nvPicPr>
          <p:cNvPr id="2129224733" name="Espace réservé du contenu 8"/>
          <p:cNvPicPr>
            <a:picLocks noChangeAspect="1"/>
          </p:cNvPicPr>
          <p:nvPr/>
        </p:nvPicPr>
        <p:blipFill>
          <a:blip r:embed="rId3"/>
          <a:srcRect l="65169" t="16979" r="4828" b="38499"/>
          <a:stretch/>
        </p:blipFill>
        <p:spPr bwMode="auto">
          <a:xfrm>
            <a:off x="457201" y="1512093"/>
            <a:ext cx="3743958" cy="3406388"/>
          </a:xfrm>
          <a:prstGeom prst="rect">
            <a:avLst/>
          </a:prstGeom>
        </p:spPr>
      </p:pic>
      <p:pic>
        <p:nvPicPr>
          <p:cNvPr id="333854413" name="Espace réservé du contenu 8"/>
          <p:cNvPicPr>
            <a:picLocks noChangeAspect="1"/>
          </p:cNvPicPr>
          <p:nvPr/>
        </p:nvPicPr>
        <p:blipFill>
          <a:blip r:embed="rId3"/>
          <a:srcRect l="37995" t="79483" r="1629" b="0"/>
          <a:stretch/>
        </p:blipFill>
        <p:spPr bwMode="auto">
          <a:xfrm>
            <a:off x="457201" y="5604914"/>
            <a:ext cx="4988560" cy="1039409"/>
          </a:xfrm>
          <a:prstGeom prst="rect">
            <a:avLst/>
          </a:prstGeom>
        </p:spPr>
      </p:pic>
      <p:sp>
        <p:nvSpPr>
          <p:cNvPr id="53138709" name="Rectangle 14"/>
          <p:cNvSpPr/>
          <p:nvPr/>
        </p:nvSpPr>
        <p:spPr bwMode="auto">
          <a:xfrm>
            <a:off x="11353800" y="5445760"/>
            <a:ext cx="675290" cy="1412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2212066" name="Titre 1"/>
          <p:cNvSpPr>
            <a:spLocks noGrp="1"/>
          </p:cNvSpPr>
          <p:nvPr>
            <p:ph type="title"/>
          </p:nvPr>
        </p:nvSpPr>
        <p:spPr bwMode="auto">
          <a:xfrm>
            <a:off x="838200" y="187009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Zonage des kinésithérapeutes (08/2024)</a:t>
            </a:r>
            <a:endParaRPr/>
          </a:p>
        </p:txBody>
      </p:sp>
      <p:pic>
        <p:nvPicPr>
          <p:cNvPr id="993261711" name="Espace réservé du contenu 7"/>
          <p:cNvPicPr>
            <a:picLocks noChangeAspect="1" noGrp="1"/>
          </p:cNvPicPr>
          <p:nvPr>
            <p:ph idx="1"/>
          </p:nvPr>
        </p:nvPicPr>
        <p:blipFill>
          <a:blip r:embed="rId3"/>
          <a:srcRect l="0" t="47005" r="58962" b="18205"/>
          <a:stretch/>
        </p:blipFill>
        <p:spPr bwMode="auto">
          <a:xfrm>
            <a:off x="2875281" y="1478596"/>
            <a:ext cx="9574519" cy="5192395"/>
          </a:xfrm>
        </p:spPr>
      </p:pic>
      <p:pic>
        <p:nvPicPr>
          <p:cNvPr id="344557417" name="Espace réservé du contenu 7"/>
          <p:cNvPicPr>
            <a:picLocks noChangeAspect="1"/>
          </p:cNvPicPr>
          <p:nvPr/>
        </p:nvPicPr>
        <p:blipFill>
          <a:blip r:embed="rId3"/>
          <a:srcRect l="61800" t="14316" r="1007" b="42488"/>
          <a:stretch/>
        </p:blipFill>
        <p:spPr bwMode="auto">
          <a:xfrm>
            <a:off x="0" y="2483488"/>
            <a:ext cx="3897744" cy="2895916"/>
          </a:xfrm>
          <a:prstGeom prst="rect">
            <a:avLst/>
          </a:prstGeom>
        </p:spPr>
      </p:pic>
      <p:pic>
        <p:nvPicPr>
          <p:cNvPr id="2107378955" name="Espace réservé du contenu 7"/>
          <p:cNvPicPr>
            <a:picLocks noChangeAspect="1"/>
          </p:cNvPicPr>
          <p:nvPr/>
        </p:nvPicPr>
        <p:blipFill>
          <a:blip r:embed="rId3"/>
          <a:srcRect l="0" t="83663" r="47461" b="0"/>
          <a:stretch/>
        </p:blipFill>
        <p:spPr bwMode="auto">
          <a:xfrm>
            <a:off x="266714" y="5384800"/>
            <a:ext cx="6465966" cy="1286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3424126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Kinésithérapeutes</a:t>
            </a:r>
            <a:endParaRPr/>
          </a:p>
        </p:txBody>
      </p:sp>
      <p:graphicFrame>
        <p:nvGraphicFramePr>
          <p:cNvPr id="891738676" name="Objet 3"/>
          <p:cNvGraphicFramePr>
            <a:graphicFrameLocks xmlns:a="http://schemas.openxmlformats.org/drawingml/2006/main" noChangeAspect="1"/>
          </p:cNvGraphicFramePr>
          <p:nvPr/>
        </p:nvGraphicFramePr>
        <p:xfrm>
          <a:off x="1038860" y="1407102"/>
          <a:ext cx="10114280" cy="1961385"/>
        </p:xfrm>
        <a:graphic>
          <a:graphicData uri="http://schemas.openxmlformats.org/presentationml/2006/ole">
            <p:oleObj name="oleObj" r:id="rId4" imgW="3970020" imgH="769620" progId="Excel.Sheet.12">
              <p:embed/>
              <p:pic>
                <p:nvPicPr>
                  <p:cNvPr id="891738676" name="Objet 3"/>
                  <p:cNvPicPr/>
                  <p:nvPr/>
                </p:nvPicPr>
                <p:blipFill>
                  <a:blip r:embed="rId3"/>
                  <a:stretch/>
                </p:blipFill>
                <p:spPr bwMode="auto">
                  <a:xfrm>
                    <a:off x="1038860" y="1407102"/>
                    <a:ext cx="10114280" cy="1961385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aphicFrame>
        <p:nvGraphicFramePr>
          <p:cNvPr id="1327858661" name="Objet 4"/>
          <p:cNvGraphicFramePr>
            <a:graphicFrameLocks xmlns:a="http://schemas.openxmlformats.org/drawingml/2006/main" noChangeAspect="1"/>
          </p:cNvGraphicFramePr>
          <p:nvPr/>
        </p:nvGraphicFramePr>
        <p:xfrm>
          <a:off x="2113280" y="3355398"/>
          <a:ext cx="8096278" cy="1961385"/>
        </p:xfrm>
        <a:graphic>
          <a:graphicData uri="http://schemas.openxmlformats.org/presentationml/2006/ole">
            <p:oleObj name="oleObj" r:id="rId6" imgW="3176905" imgH="769620" progId="Excel.Sheet.12">
              <p:embed/>
              <p:pic>
                <p:nvPicPr>
                  <p:cNvPr id="1327858661" name="Objet 4"/>
                  <p:cNvPicPr/>
                  <p:nvPr/>
                </p:nvPicPr>
                <p:blipFill>
                  <a:blip r:embed="rId5"/>
                  <a:stretch/>
                </p:blipFill>
                <p:spPr bwMode="auto">
                  <a:xfrm>
                    <a:off x="2113280" y="3355398"/>
                    <a:ext cx="8096278" cy="1961385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931751043" name="Ellipse 5"/>
          <p:cNvSpPr/>
          <p:nvPr/>
        </p:nvSpPr>
        <p:spPr bwMode="auto">
          <a:xfrm>
            <a:off x="5084459" y="5283835"/>
            <a:ext cx="2153920" cy="1595120"/>
          </a:xfrm>
          <a:prstGeom prst="ellipse">
            <a:avLst/>
          </a:prstGeom>
          <a:solidFill>
            <a:srgbClr val="C6E0B4"/>
          </a:solidFill>
          <a:ln>
            <a:solidFill>
              <a:srgbClr val="C6E0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6600" b="1">
                <a:solidFill>
                  <a:schemeClr val="accent6">
                    <a:lumMod val="50000"/>
                  </a:schemeClr>
                </a:solidFill>
              </a:rPr>
              <a:t>73</a:t>
            </a:r>
            <a:endParaRPr/>
          </a:p>
        </p:txBody>
      </p:sp>
      <p:sp>
        <p:nvSpPr>
          <p:cNvPr id="1812142278" name="Ellipse 2"/>
          <p:cNvSpPr/>
          <p:nvPr/>
        </p:nvSpPr>
        <p:spPr bwMode="auto">
          <a:xfrm>
            <a:off x="7924800" y="5082362"/>
            <a:ext cx="2153920" cy="1595120"/>
          </a:xfrm>
          <a:prstGeom prst="ellipse">
            <a:avLst/>
          </a:prstGeom>
          <a:solidFill>
            <a:srgbClr val="C6E0B4"/>
          </a:solidFill>
          <a:ln>
            <a:solidFill>
              <a:srgbClr val="C6E0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6600" b="1">
                <a:solidFill>
                  <a:schemeClr val="accent6">
                    <a:lumMod val="50000"/>
                  </a:schemeClr>
                </a:solidFill>
              </a:rPr>
              <a:t>87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14119177" name="Espace réservé du contenu 5"/>
          <p:cNvPicPr>
            <a:picLocks noChangeAspect="1" noGrp="1"/>
          </p:cNvPicPr>
          <p:nvPr>
            <p:ph idx="1"/>
          </p:nvPr>
        </p:nvPicPr>
        <p:blipFill>
          <a:blip r:embed="rId3"/>
          <a:srcRect l="68843" t="17819" r="0" b="54863"/>
          <a:stretch/>
        </p:blipFill>
        <p:spPr bwMode="auto">
          <a:xfrm>
            <a:off x="332684" y="2080100"/>
            <a:ext cx="4083162" cy="2725580"/>
          </a:xfrm>
        </p:spPr>
      </p:pic>
      <p:sp>
        <p:nvSpPr>
          <p:cNvPr id="946679722" name="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Zonage des orthophonistes (09/2024)</a:t>
            </a:r>
            <a:endParaRPr/>
          </a:p>
        </p:txBody>
      </p:sp>
      <p:pic>
        <p:nvPicPr>
          <p:cNvPr id="1337589838" name="Espace réservé du contenu 5"/>
          <p:cNvPicPr>
            <a:picLocks noChangeAspect="1"/>
          </p:cNvPicPr>
          <p:nvPr/>
        </p:nvPicPr>
        <p:blipFill>
          <a:blip r:embed="rId3"/>
          <a:srcRect l="8908" t="56578" r="56755" b="11200"/>
          <a:stretch/>
        </p:blipFill>
        <p:spPr bwMode="auto">
          <a:xfrm>
            <a:off x="4378960" y="1392555"/>
            <a:ext cx="7480356" cy="5344160"/>
          </a:xfrm>
          <a:prstGeom prst="rect">
            <a:avLst/>
          </a:prstGeom>
        </p:spPr>
      </p:pic>
      <p:pic>
        <p:nvPicPr>
          <p:cNvPr id="1121729875" name="Espace réservé du contenu 5"/>
          <p:cNvPicPr>
            <a:picLocks noChangeAspect="1"/>
          </p:cNvPicPr>
          <p:nvPr/>
        </p:nvPicPr>
        <p:blipFill>
          <a:blip r:embed="rId3"/>
          <a:srcRect l="0" t="87946" r="50533" b="572"/>
          <a:stretch/>
        </p:blipFill>
        <p:spPr bwMode="auto">
          <a:xfrm>
            <a:off x="119109" y="5465446"/>
            <a:ext cx="5292663" cy="935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3373140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Orthophonistes</a:t>
            </a:r>
            <a:endParaRPr/>
          </a:p>
        </p:txBody>
      </p:sp>
      <p:sp>
        <p:nvSpPr>
          <p:cNvPr id="8880113" name="Ellipse 5"/>
          <p:cNvSpPr/>
          <p:nvPr/>
        </p:nvSpPr>
        <p:spPr bwMode="auto">
          <a:xfrm>
            <a:off x="6232539" y="4153534"/>
            <a:ext cx="2153920" cy="1595120"/>
          </a:xfrm>
          <a:prstGeom prst="ellipse">
            <a:avLst/>
          </a:prstGeom>
          <a:solidFill>
            <a:srgbClr val="C6E0B4"/>
          </a:solidFill>
          <a:ln>
            <a:solidFill>
              <a:srgbClr val="C6E0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6600" b="1">
                <a:solidFill>
                  <a:schemeClr val="accent6">
                    <a:lumMod val="50000"/>
                  </a:schemeClr>
                </a:solidFill>
              </a:rPr>
              <a:t>6</a:t>
            </a:r>
            <a:endParaRPr/>
          </a:p>
        </p:txBody>
      </p:sp>
      <p:sp>
        <p:nvSpPr>
          <p:cNvPr id="1118176335" name="Ellipse 2"/>
          <p:cNvSpPr/>
          <p:nvPr/>
        </p:nvSpPr>
        <p:spPr bwMode="auto">
          <a:xfrm>
            <a:off x="838200" y="2424747"/>
            <a:ext cx="6766560" cy="1792288"/>
          </a:xfrm>
          <a:prstGeom prst="ellipse">
            <a:avLst/>
          </a:prstGeom>
          <a:solidFill>
            <a:srgbClr val="C6E0B4"/>
          </a:solidFill>
          <a:ln>
            <a:solidFill>
              <a:srgbClr val="C6E0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4000" b="1">
                <a:solidFill>
                  <a:schemeClr val="accent6">
                    <a:lumMod val="50000"/>
                  </a:schemeClr>
                </a:solidFill>
              </a:rPr>
              <a:t>Oloron-Sainte-Marie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6820712" name="Titre 1"/>
          <p:cNvSpPr>
            <a:spLocks noGrp="1"/>
          </p:cNvSpPr>
          <p:nvPr>
            <p:ph type="title"/>
          </p:nvPr>
        </p:nvSpPr>
        <p:spPr bwMode="auto">
          <a:xfrm>
            <a:off x="1559560" y="30416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Zonage des </a:t>
            </a: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sages-femmes</a:t>
            </a: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 (2020)</a:t>
            </a:r>
            <a:endParaRPr/>
          </a:p>
        </p:txBody>
      </p:sp>
      <p:pic>
        <p:nvPicPr>
          <p:cNvPr id="1918215204" name="Espace réservé du contenu 4"/>
          <p:cNvPicPr>
            <a:picLocks noChangeAspect="1" noGrp="1"/>
          </p:cNvPicPr>
          <p:nvPr>
            <p:ph idx="1"/>
          </p:nvPr>
        </p:nvPicPr>
        <p:blipFill>
          <a:blip r:embed="rId3"/>
          <a:srcRect l="9308" t="40701" r="57304" b="23808"/>
          <a:stretch/>
        </p:blipFill>
        <p:spPr bwMode="auto">
          <a:xfrm>
            <a:off x="4945850" y="1798318"/>
            <a:ext cx="7037871" cy="3714434"/>
          </a:xfrm>
        </p:spPr>
      </p:pic>
      <p:pic>
        <p:nvPicPr>
          <p:cNvPr id="1274470905" name="Espace réservé du contenu 4"/>
          <p:cNvPicPr>
            <a:picLocks noChangeAspect="1"/>
          </p:cNvPicPr>
          <p:nvPr/>
        </p:nvPicPr>
        <p:blipFill>
          <a:blip r:embed="rId3"/>
          <a:srcRect l="44319" t="26457" r="4322" b="17104"/>
          <a:stretch/>
        </p:blipFill>
        <p:spPr bwMode="auto">
          <a:xfrm>
            <a:off x="208279" y="1798318"/>
            <a:ext cx="5697819" cy="3108961"/>
          </a:xfrm>
          <a:prstGeom prst="rect">
            <a:avLst/>
          </a:prstGeom>
        </p:spPr>
      </p:pic>
      <p:pic>
        <p:nvPicPr>
          <p:cNvPr id="571919843" name="Espace réservé du contenu 4"/>
          <p:cNvPicPr>
            <a:picLocks noChangeAspect="1"/>
          </p:cNvPicPr>
          <p:nvPr/>
        </p:nvPicPr>
        <p:blipFill>
          <a:blip r:embed="rId3"/>
          <a:srcRect l="0" t="82496" r="0" b="0"/>
          <a:stretch/>
        </p:blipFill>
        <p:spPr bwMode="auto">
          <a:xfrm>
            <a:off x="-558801" y="5431474"/>
            <a:ext cx="14425998" cy="12538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onlyoffice/9.0.4.52</Application>
  <PresentationFormat>On-screen Show (4:3)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nathalieplatteaubelge@gmail.com</dc:creator>
  <cp:lastModifiedBy>Eric Claudepierre</cp:lastModifiedBy>
  <cp:revision>5</cp:revision>
  <dcterms:created xsi:type="dcterms:W3CDTF">2024-09-17T18:54:19Z</dcterms:created>
  <dcterms:modified xsi:type="dcterms:W3CDTF">2026-09-22T06:54:54Z</dcterms:modified>
</cp:coreProperties>
</file>